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279" r:id="rId3"/>
    <p:sldId id="280" r:id="rId4"/>
    <p:sldId id="257" r:id="rId5"/>
    <p:sldId id="276" r:id="rId6"/>
    <p:sldId id="281" r:id="rId7"/>
    <p:sldId id="282" r:id="rId8"/>
    <p:sldId id="283" r:id="rId9"/>
    <p:sldId id="284" r:id="rId10"/>
    <p:sldId id="285" r:id="rId11"/>
    <p:sldId id="286" r:id="rId12"/>
    <p:sldId id="273" r:id="rId13"/>
    <p:sldId id="261" r:id="rId14"/>
    <p:sldId id="262" r:id="rId15"/>
    <p:sldId id="28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BE653-5C78-4F40-9DEA-9C9976A67C68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37ED8-2840-4294-B133-C4B217F9EC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5676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ED83B4-435E-47AA-8F01-E6923AFFFAB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4873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37ED8-2840-4294-B133-C4B217F9EC3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9899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96C1-9B46-4EA5-8AFA-42D74C034D5B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E996-B2B1-4928-BC42-C276F1780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8683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96C1-9B46-4EA5-8AFA-42D74C034D5B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E996-B2B1-4928-BC42-C276F1780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4931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96C1-9B46-4EA5-8AFA-42D74C034D5B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E996-B2B1-4928-BC42-C276F1780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4712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96C1-9B46-4EA5-8AFA-42D74C034D5B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E996-B2B1-4928-BC42-C276F1780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8699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96C1-9B46-4EA5-8AFA-42D74C034D5B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E996-B2B1-4928-BC42-C276F1780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3940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96C1-9B46-4EA5-8AFA-42D74C034D5B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E996-B2B1-4928-BC42-C276F1780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332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96C1-9B46-4EA5-8AFA-42D74C034D5B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E996-B2B1-4928-BC42-C276F1780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1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96C1-9B46-4EA5-8AFA-42D74C034D5B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E996-B2B1-4928-BC42-C276F1780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8732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96C1-9B46-4EA5-8AFA-42D74C034D5B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E996-B2B1-4928-BC42-C276F1780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2795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96C1-9B46-4EA5-8AFA-42D74C034D5B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E996-B2B1-4928-BC42-C276F1780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8294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B96C1-9B46-4EA5-8AFA-42D74C034D5B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E996-B2B1-4928-BC42-C276F1780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4906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B96C1-9B46-4EA5-8AFA-42D74C034D5B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6E996-B2B1-4928-BC42-C276F1780B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849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rlovd\Desktop\ммв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3943" y="620688"/>
            <a:ext cx="3316114" cy="39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412776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Panton" pitchFamily="50" charset="-52"/>
                <a:ea typeface="Roboto" pitchFamily="2" charset="0"/>
                <a:cs typeface="Arial" panose="020B0604020202020204" pitchFamily="34" charset="0"/>
              </a:rPr>
              <a:t>Электронная торговая площадка ММВБ «</a:t>
            </a:r>
            <a:r>
              <a:rPr lang="ru-RU" sz="3600" dirty="0" err="1" smtClean="0">
                <a:latin typeface="Panton" pitchFamily="50" charset="-52"/>
                <a:ea typeface="Roboto" pitchFamily="2" charset="0"/>
                <a:cs typeface="Arial" panose="020B0604020202020204" pitchFamily="34" charset="0"/>
              </a:rPr>
              <a:t>Госзакупки</a:t>
            </a:r>
            <a:r>
              <a:rPr lang="ru-RU" sz="3600" dirty="0" smtClean="0">
                <a:latin typeface="Panton" pitchFamily="50" charset="-52"/>
                <a:ea typeface="Roboto" pitchFamily="2" charset="0"/>
                <a:cs typeface="Arial" panose="020B0604020202020204" pitchFamily="34" charset="0"/>
              </a:rPr>
              <a:t>»</a:t>
            </a:r>
            <a:endParaRPr lang="ru-RU" sz="3600" dirty="0">
              <a:latin typeface="Panton" pitchFamily="50" charset="-52"/>
              <a:ea typeface="Roboto" pitchFamily="2" charset="0"/>
              <a:cs typeface="Arial" panose="020B0604020202020204" pitchFamily="34" charset="0"/>
            </a:endParaRPr>
          </a:p>
        </p:txBody>
      </p:sp>
      <p:pic>
        <p:nvPicPr>
          <p:cNvPr id="2" name="Picture 2" descr="C:\Users\orlovd\Desktop\ММВБ\Mac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1082" y="3068961"/>
            <a:ext cx="588183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</p:spTree>
    <p:extLst>
      <p:ext uri="{BB962C8B-B14F-4D97-AF65-F5344CB8AC3E}">
        <p14:creationId xmlns:p14="http://schemas.microsoft.com/office/powerpoint/2010/main" xmlns="" val="47955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C:\Users\orlovd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950" y="4581128"/>
            <a:ext cx="7912100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Прямоугольник 4"/>
          <p:cNvSpPr>
            <a:spLocks noChangeArrowheads="1"/>
          </p:cNvSpPr>
          <p:nvPr/>
        </p:nvSpPr>
        <p:spPr bwMode="auto">
          <a:xfrm>
            <a:off x="1174750" y="3717806"/>
            <a:ext cx="936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>
                <a:cs typeface="Arial" charset="0"/>
              </a:rPr>
              <a:t>44-ФЗ</a:t>
            </a:r>
          </a:p>
        </p:txBody>
      </p:sp>
      <p:sp>
        <p:nvSpPr>
          <p:cNvPr id="15364" name="Прямоугольник 23"/>
          <p:cNvSpPr>
            <a:spLocks noChangeArrowheads="1"/>
          </p:cNvSpPr>
          <p:nvPr/>
        </p:nvSpPr>
        <p:spPr bwMode="auto">
          <a:xfrm>
            <a:off x="4097338" y="3717806"/>
            <a:ext cx="936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>
                <a:cs typeface="Arial" charset="0"/>
              </a:rPr>
              <a:t>223-ФЗ</a:t>
            </a:r>
          </a:p>
        </p:txBody>
      </p:sp>
      <p:sp>
        <p:nvSpPr>
          <p:cNvPr id="15365" name="Прямоугольник 24"/>
          <p:cNvSpPr>
            <a:spLocks noChangeArrowheads="1"/>
          </p:cNvSpPr>
          <p:nvPr/>
        </p:nvSpPr>
        <p:spPr bwMode="auto">
          <a:xfrm>
            <a:off x="6264737" y="3717032"/>
            <a:ext cx="24117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cs typeface="Arial" charset="0"/>
              </a:rPr>
              <a:t>Приватизация госимущества</a:t>
            </a:r>
          </a:p>
        </p:txBody>
      </p:sp>
      <p:sp>
        <p:nvSpPr>
          <p:cNvPr id="15366" name="Прямоугольник 25"/>
          <p:cNvSpPr>
            <a:spLocks noChangeArrowheads="1"/>
          </p:cNvSpPr>
          <p:nvPr/>
        </p:nvSpPr>
        <p:spPr bwMode="auto">
          <a:xfrm>
            <a:off x="6454402" y="5719984"/>
            <a:ext cx="2078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dirty="0" smtClean="0">
                <a:cs typeface="Arial" charset="0"/>
              </a:rPr>
              <a:t>Корпоративные</a:t>
            </a:r>
            <a:r>
              <a:rPr lang="en-US" sz="1200" b="1" dirty="0" smtClean="0">
                <a:cs typeface="Arial" charset="0"/>
              </a:rPr>
              <a:t> </a:t>
            </a:r>
            <a:r>
              <a:rPr lang="ru-RU" sz="1200" b="1" dirty="0" smtClean="0">
                <a:cs typeface="Arial" charset="0"/>
              </a:rPr>
              <a:t>закупки</a:t>
            </a:r>
            <a:endParaRPr lang="ru-RU" sz="1200" b="1" dirty="0">
              <a:cs typeface="Arial" charset="0"/>
            </a:endParaRPr>
          </a:p>
        </p:txBody>
      </p:sp>
      <p:sp>
        <p:nvSpPr>
          <p:cNvPr id="15367" name="Прямоугольник 26"/>
          <p:cNvSpPr>
            <a:spLocks noChangeArrowheads="1"/>
          </p:cNvSpPr>
          <p:nvPr/>
        </p:nvSpPr>
        <p:spPr bwMode="auto">
          <a:xfrm>
            <a:off x="3576638" y="5719984"/>
            <a:ext cx="19907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 b="1" dirty="0">
                <a:cs typeface="Arial" charset="0"/>
              </a:rPr>
              <a:t>Торги </a:t>
            </a:r>
            <a:r>
              <a:rPr lang="ru-RU" sz="1200" b="1" dirty="0" smtClean="0">
                <a:cs typeface="Arial" charset="0"/>
              </a:rPr>
              <a:t>по</a:t>
            </a:r>
            <a:r>
              <a:rPr lang="en-US" sz="1200" b="1" dirty="0" smtClean="0">
                <a:cs typeface="Arial" charset="0"/>
              </a:rPr>
              <a:t> </a:t>
            </a:r>
            <a:r>
              <a:rPr lang="ru-RU" sz="1200" b="1" dirty="0" smtClean="0">
                <a:cs typeface="Arial" charset="0"/>
              </a:rPr>
              <a:t>банкротству</a:t>
            </a:r>
            <a:endParaRPr lang="ru-RU" sz="1200" b="1" dirty="0">
              <a:cs typeface="Arial" charset="0"/>
            </a:endParaRPr>
          </a:p>
        </p:txBody>
      </p:sp>
      <p:sp>
        <p:nvSpPr>
          <p:cNvPr id="15368" name="Прямоугольник 27"/>
          <p:cNvSpPr>
            <a:spLocks noChangeArrowheads="1"/>
          </p:cNvSpPr>
          <p:nvPr/>
        </p:nvSpPr>
        <p:spPr bwMode="auto">
          <a:xfrm>
            <a:off x="365736" y="5719984"/>
            <a:ext cx="2622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cs typeface="Arial" charset="0"/>
              </a:rPr>
              <a:t>Аренда земельных участков </a:t>
            </a:r>
            <a:endParaRPr lang="ru-RU" sz="1200" b="1" dirty="0">
              <a:cs typeface="Arial" charset="0"/>
            </a:endParaRPr>
          </a:p>
        </p:txBody>
      </p:sp>
      <p:pic>
        <p:nvPicPr>
          <p:cNvPr id="15369" name="Picture 10" descr="C:\Users\orlovd\Desktop\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950" y="2636912"/>
            <a:ext cx="7912100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51520" y="548680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Panton" pitchFamily="50" charset="-52"/>
                <a:cs typeface="Arial" panose="020B0604020202020204" pitchFamily="34" charset="0"/>
              </a:rPr>
              <a:t>Все </a:t>
            </a:r>
            <a:r>
              <a:rPr lang="ru-RU" sz="3200" dirty="0">
                <a:latin typeface="Panton" pitchFamily="50" charset="-52"/>
                <a:cs typeface="Arial" panose="020B0604020202020204" pitchFamily="34" charset="0"/>
              </a:rPr>
              <a:t>виды электронных торгов</a:t>
            </a:r>
          </a:p>
        </p:txBody>
      </p:sp>
      <p:pic>
        <p:nvPicPr>
          <p:cNvPr id="6146" name="Picture 2" descr="C:\Users\orlovd\Desktop\ММВБ\Без имени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8850" y="1428335"/>
            <a:ext cx="3686299" cy="41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</p:spTree>
    <p:extLst>
      <p:ext uri="{BB962C8B-B14F-4D97-AF65-F5344CB8AC3E}">
        <p14:creationId xmlns:p14="http://schemas.microsoft.com/office/powerpoint/2010/main" xmlns="" val="412689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19"/>
          <p:cNvSpPr>
            <a:spLocks noChangeArrowheads="1"/>
          </p:cNvSpPr>
          <p:nvPr/>
        </p:nvSpPr>
        <p:spPr bwMode="auto">
          <a:xfrm>
            <a:off x="3572365" y="2492896"/>
            <a:ext cx="1999266" cy="149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dirty="0">
                <a:latin typeface="Panton"/>
                <a:ea typeface="Roboto Lt"/>
                <a:cs typeface="Roboto Lt"/>
              </a:rPr>
              <a:t>450 000</a:t>
            </a:r>
          </a:p>
          <a:p>
            <a:pPr algn="ctr"/>
            <a:endParaRPr lang="ru-RU" sz="1600" dirty="0">
              <a:ea typeface="Roboto"/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компаний-клиентов</a:t>
            </a:r>
            <a:endParaRPr lang="ru-RU" sz="1600" dirty="0"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</p:txBody>
      </p:sp>
      <p:sp>
        <p:nvSpPr>
          <p:cNvPr id="31" name="Прямоугольник 18"/>
          <p:cNvSpPr>
            <a:spLocks noChangeArrowheads="1"/>
          </p:cNvSpPr>
          <p:nvPr/>
        </p:nvSpPr>
        <p:spPr bwMode="auto">
          <a:xfrm>
            <a:off x="6388105" y="4149080"/>
            <a:ext cx="216309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dirty="0">
                <a:latin typeface="Panton"/>
                <a:ea typeface="Roboto Lt"/>
                <a:cs typeface="Roboto Lt"/>
              </a:rPr>
              <a:t>5</a:t>
            </a:r>
            <a:endParaRPr lang="ru-RU" sz="3200" dirty="0">
              <a:latin typeface="Panton"/>
              <a:ea typeface="Roboto Lt"/>
              <a:cs typeface="Roboto Lt"/>
            </a:endParaRPr>
          </a:p>
          <a:p>
            <a:pPr algn="ctr">
              <a:lnSpc>
                <a:spcPct val="150000"/>
              </a:lnSpc>
            </a:pPr>
            <a:endParaRPr lang="ru-RU" sz="1400" dirty="0" smtClean="0">
              <a:ea typeface="Roboto"/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трлн. </a:t>
            </a:r>
            <a:r>
              <a:rPr lang="ru-RU" sz="1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руб. </a:t>
            </a:r>
            <a:r>
              <a:rPr lang="en-US" sz="1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c</a:t>
            </a:r>
            <a:r>
              <a:rPr lang="ru-RU" sz="1400" dirty="0" err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умма</a:t>
            </a:r>
            <a:r>
              <a:rPr lang="ru-RU" sz="1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торгов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4205286" y="3429000"/>
            <a:ext cx="733425" cy="0"/>
          </a:xfrm>
          <a:prstGeom prst="line">
            <a:avLst/>
          </a:prstGeom>
          <a:ln w="57150">
            <a:solidFill>
              <a:srgbClr val="0068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18"/>
          <p:cNvSpPr>
            <a:spLocks noChangeArrowheads="1"/>
          </p:cNvSpPr>
          <p:nvPr/>
        </p:nvSpPr>
        <p:spPr bwMode="auto">
          <a:xfrm>
            <a:off x="1145774" y="2492896"/>
            <a:ext cx="1019896" cy="149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dirty="0">
                <a:latin typeface="Panton"/>
                <a:ea typeface="Roboto Lt"/>
                <a:cs typeface="Roboto Lt"/>
              </a:rPr>
              <a:t>10</a:t>
            </a:r>
          </a:p>
          <a:p>
            <a:pPr algn="ctr"/>
            <a:endParaRPr lang="ru-RU" sz="1600" dirty="0">
              <a:ea typeface="Roboto"/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лет опыта</a:t>
            </a:r>
            <a:endParaRPr lang="ru-RU" sz="1400" dirty="0"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1289010" y="3429000"/>
            <a:ext cx="733425" cy="0"/>
          </a:xfrm>
          <a:prstGeom prst="line">
            <a:avLst/>
          </a:prstGeom>
          <a:ln w="57150">
            <a:solidFill>
              <a:srgbClr val="0068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22"/>
          <p:cNvSpPr>
            <a:spLocks noChangeArrowheads="1"/>
          </p:cNvSpPr>
          <p:nvPr/>
        </p:nvSpPr>
        <p:spPr bwMode="auto">
          <a:xfrm>
            <a:off x="755668" y="4149080"/>
            <a:ext cx="18001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>
                <a:latin typeface="Panton"/>
                <a:ea typeface="Roboto Lt"/>
                <a:cs typeface="Roboto Lt"/>
              </a:rPr>
              <a:t>14</a:t>
            </a:r>
            <a:r>
              <a:rPr lang="ru-RU" sz="3600" dirty="0" smtClean="0">
                <a:latin typeface="Panton"/>
                <a:ea typeface="Roboto Lt"/>
                <a:cs typeface="Roboto Lt"/>
              </a:rPr>
              <a:t>%</a:t>
            </a:r>
            <a:endParaRPr lang="ru-RU" sz="3600" dirty="0">
              <a:latin typeface="Panton"/>
              <a:ea typeface="Roboto Lt"/>
              <a:cs typeface="Roboto Lt"/>
            </a:endParaRPr>
          </a:p>
          <a:p>
            <a:pPr algn="ctr"/>
            <a:endParaRPr lang="ru-RU" sz="1400" dirty="0">
              <a:ea typeface="Roboto"/>
              <a:cs typeface="Arial" charset="0"/>
            </a:endParaRPr>
          </a:p>
          <a:p>
            <a:pPr algn="ctr"/>
            <a:r>
              <a:rPr lang="ru-RU" sz="1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Средняя экономия 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на торгах</a:t>
            </a:r>
          </a:p>
        </p:txBody>
      </p:sp>
      <p:sp>
        <p:nvSpPr>
          <p:cNvPr id="37" name="Прямоугольник 23"/>
          <p:cNvSpPr>
            <a:spLocks noChangeArrowheads="1"/>
          </p:cNvSpPr>
          <p:nvPr/>
        </p:nvSpPr>
        <p:spPr bwMode="auto">
          <a:xfrm>
            <a:off x="3475160" y="4149080"/>
            <a:ext cx="219367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dirty="0">
                <a:latin typeface="Panton"/>
                <a:ea typeface="Roboto Lt"/>
                <a:cs typeface="Roboto Lt"/>
              </a:rPr>
              <a:t>4</a:t>
            </a:r>
            <a:endParaRPr lang="en-US" sz="3600" dirty="0">
              <a:latin typeface="Panton"/>
              <a:ea typeface="Roboto Lt"/>
              <a:cs typeface="Roboto Lt"/>
            </a:endParaRPr>
          </a:p>
          <a:p>
            <a:pPr algn="ctr"/>
            <a:endParaRPr lang="ru-RU" sz="1400" dirty="0">
              <a:cs typeface="Arial" charset="0"/>
            </a:endParaRP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Среднее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число</a:t>
            </a:r>
          </a:p>
          <a:p>
            <a:pPr algn="ctr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участников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процедуре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24"/>
          <p:cNvSpPr>
            <a:spLocks noChangeArrowheads="1"/>
          </p:cNvSpPr>
          <p:nvPr/>
        </p:nvSpPr>
        <p:spPr bwMode="auto">
          <a:xfrm>
            <a:off x="6262847" y="2492896"/>
            <a:ext cx="241360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dirty="0" smtClean="0">
                <a:latin typeface="Panton"/>
                <a:ea typeface="Roboto Lt"/>
                <a:cs typeface="Roboto Lt"/>
              </a:rPr>
              <a:t>349</a:t>
            </a:r>
            <a:endParaRPr lang="en-US" sz="3200" dirty="0">
              <a:latin typeface="Panton"/>
              <a:ea typeface="Roboto Lt"/>
              <a:cs typeface="Roboto Lt"/>
            </a:endParaRPr>
          </a:p>
          <a:p>
            <a:pPr algn="ctr"/>
            <a:endParaRPr lang="ru-RU" sz="1400" dirty="0">
              <a:ea typeface="Roboto"/>
              <a:cs typeface="Arial" charset="0"/>
            </a:endParaRPr>
          </a:p>
          <a:p>
            <a:pPr algn="ctr"/>
            <a:r>
              <a:rPr lang="ru-RU" sz="1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млрд руб. </a:t>
            </a:r>
          </a:p>
          <a:p>
            <a:pPr algn="ctr"/>
            <a:r>
              <a:rPr lang="en-US" sz="1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c</a:t>
            </a:r>
            <a:r>
              <a:rPr lang="ru-RU" sz="1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экономили наши клиенты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1288216" y="5063510"/>
            <a:ext cx="735012" cy="0"/>
          </a:xfrm>
          <a:prstGeom prst="line">
            <a:avLst/>
          </a:prstGeom>
          <a:ln w="57150">
            <a:solidFill>
              <a:srgbClr val="0068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4205286" y="5063510"/>
            <a:ext cx="733425" cy="0"/>
          </a:xfrm>
          <a:prstGeom prst="line">
            <a:avLst/>
          </a:prstGeom>
          <a:ln w="57150">
            <a:solidFill>
              <a:srgbClr val="0068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7102939" y="5063510"/>
            <a:ext cx="733425" cy="0"/>
          </a:xfrm>
          <a:prstGeom prst="line">
            <a:avLst/>
          </a:prstGeom>
          <a:ln w="57150">
            <a:solidFill>
              <a:srgbClr val="0068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51424" y="548680"/>
            <a:ext cx="8641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Panton" pitchFamily="50" charset="-52"/>
                <a:ea typeface="Roboto Lt" pitchFamily="2" charset="0"/>
              </a:rPr>
              <a:t>Гарантируем высокую эффективность закупок</a:t>
            </a:r>
            <a:endParaRPr lang="ru-RU" sz="2800" dirty="0">
              <a:latin typeface="Panton" pitchFamily="50" charset="-52"/>
              <a:ea typeface="Roboto Lt" pitchFamily="2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7102939" y="3429000"/>
            <a:ext cx="733425" cy="0"/>
          </a:xfrm>
          <a:prstGeom prst="line">
            <a:avLst/>
          </a:prstGeom>
          <a:ln w="57150">
            <a:solidFill>
              <a:srgbClr val="0068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C:\Users\orlovd\Desktop\ММВБ\Без имени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8850" y="1428335"/>
            <a:ext cx="3686299" cy="418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</p:spTree>
    <p:extLst>
      <p:ext uri="{BB962C8B-B14F-4D97-AF65-F5344CB8AC3E}">
        <p14:creationId xmlns:p14="http://schemas.microsoft.com/office/powerpoint/2010/main" xmlns="" val="61183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251519" y="6741368"/>
            <a:ext cx="877051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 flipV="1">
            <a:off x="8964488" y="476671"/>
            <a:ext cx="57541" cy="626469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 rot="10800000">
            <a:off x="251519" y="476672"/>
            <a:ext cx="8717755" cy="6264702"/>
            <a:chOff x="528804" y="564212"/>
            <a:chExt cx="7139541" cy="344508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rot="10800000">
              <a:off x="528804" y="908720"/>
              <a:ext cx="713954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10800000" flipH="1">
              <a:off x="7668344" y="564212"/>
              <a:ext cx="1" cy="344508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19" y="1624364"/>
            <a:ext cx="8770510" cy="475696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3568" y="841232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Секция «Капитальный ремонт» ЭТП ММВБ</a:t>
            </a:r>
            <a:endParaRPr lang="ru-RU" sz="2400" dirty="0"/>
          </a:p>
        </p:txBody>
      </p:sp>
      <p:sp>
        <p:nvSpPr>
          <p:cNvPr id="17" name="Овал 16"/>
          <p:cNvSpPr/>
          <p:nvPr/>
        </p:nvSpPr>
        <p:spPr>
          <a:xfrm>
            <a:off x="251520" y="4005064"/>
            <a:ext cx="1528192" cy="360040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475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251517" y="6741368"/>
            <a:ext cx="87849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9022029" y="476672"/>
            <a:ext cx="0" cy="626469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 rot="10800000">
            <a:off x="251517" y="476672"/>
            <a:ext cx="8770512" cy="6264702"/>
            <a:chOff x="485599" y="564212"/>
            <a:chExt cx="7182747" cy="344508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rot="10800000">
              <a:off x="485599" y="908720"/>
              <a:ext cx="7182746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10800000" flipH="1">
              <a:off x="7668344" y="564212"/>
              <a:ext cx="2" cy="344508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17" y="1340768"/>
            <a:ext cx="8784980" cy="5028328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>
          <a:xfrm>
            <a:off x="3203848" y="3573016"/>
            <a:ext cx="2232248" cy="360040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2195736" y="4971056"/>
            <a:ext cx="2232248" cy="360040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251516" y="663079"/>
            <a:ext cx="8784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Поиск объявленных процедур по капитальному ремонту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14085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251517" y="6741368"/>
            <a:ext cx="87849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9022029" y="476672"/>
            <a:ext cx="0" cy="626469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 rot="10800000">
            <a:off x="251517" y="476672"/>
            <a:ext cx="8770512" cy="6264702"/>
            <a:chOff x="485599" y="564212"/>
            <a:chExt cx="7182747" cy="344508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rot="10800000">
              <a:off x="485599" y="908720"/>
              <a:ext cx="7182746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10800000" flipH="1">
              <a:off x="7668344" y="564212"/>
              <a:ext cx="2" cy="344508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17" y="1412776"/>
            <a:ext cx="8784980" cy="49563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1516" y="735087"/>
            <a:ext cx="8784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Реестр объявленных предварительных отборов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17501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251517" y="6741368"/>
            <a:ext cx="87849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9022029" y="476672"/>
            <a:ext cx="0" cy="626469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 rot="10800000">
            <a:off x="251517" y="476672"/>
            <a:ext cx="8770512" cy="6264702"/>
            <a:chOff x="485599" y="564212"/>
            <a:chExt cx="7182747" cy="344508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rot="10800000">
              <a:off x="485599" y="908720"/>
              <a:ext cx="7182746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10800000" flipH="1">
              <a:off x="7668344" y="564212"/>
              <a:ext cx="2" cy="344508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16" y="980728"/>
            <a:ext cx="8784980" cy="53844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1520" y="476671"/>
            <a:ext cx="8784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Личный кабинет Участника закупки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956376" y="4293096"/>
            <a:ext cx="1051182" cy="100811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218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251517" y="6741368"/>
            <a:ext cx="87849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9022029" y="476672"/>
            <a:ext cx="0" cy="626469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 rot="10800000">
            <a:off x="251517" y="476672"/>
            <a:ext cx="8770512" cy="6264702"/>
            <a:chOff x="485599" y="564212"/>
            <a:chExt cx="7182747" cy="344508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rot="10800000">
              <a:off x="485599" y="908720"/>
              <a:ext cx="7182746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10800000" flipH="1">
              <a:off x="7668344" y="564212"/>
              <a:ext cx="2" cy="344508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16" y="476667"/>
            <a:ext cx="8784980" cy="59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967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251517" y="6741368"/>
            <a:ext cx="87849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9022029" y="476672"/>
            <a:ext cx="0" cy="626469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 rot="10800000">
            <a:off x="251517" y="476672"/>
            <a:ext cx="8770512" cy="6264702"/>
            <a:chOff x="485599" y="564212"/>
            <a:chExt cx="7182747" cy="344508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rot="10800000">
              <a:off x="485599" y="908720"/>
              <a:ext cx="7182746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10800000" flipH="1">
              <a:off x="7668344" y="564212"/>
              <a:ext cx="2" cy="344508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17" y="476667"/>
            <a:ext cx="8756045" cy="590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5899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251517" y="6741368"/>
            <a:ext cx="87849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9022029" y="476672"/>
            <a:ext cx="0" cy="626469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 rot="10800000">
            <a:off x="251517" y="476672"/>
            <a:ext cx="8770512" cy="6264702"/>
            <a:chOff x="485599" y="564212"/>
            <a:chExt cx="7182747" cy="344508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rot="10800000">
              <a:off x="485599" y="908720"/>
              <a:ext cx="7182746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10800000" flipH="1">
              <a:off x="7668344" y="564212"/>
              <a:ext cx="2" cy="344508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268760"/>
            <a:ext cx="8770509" cy="51003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77477" y="618107"/>
            <a:ext cx="3783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Вторая часть формы заявки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13193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251517" y="6741368"/>
            <a:ext cx="87849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9022029" y="476672"/>
            <a:ext cx="0" cy="626469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 rot="10800000">
            <a:off x="251517" y="476672"/>
            <a:ext cx="8770512" cy="6264702"/>
            <a:chOff x="485599" y="564212"/>
            <a:chExt cx="7182747" cy="344508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rot="10800000">
              <a:off x="485599" y="908720"/>
              <a:ext cx="7182746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10800000" flipH="1">
              <a:off x="7668344" y="564212"/>
              <a:ext cx="2" cy="344508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984" y="1700808"/>
            <a:ext cx="8770512" cy="466828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08939" y="807095"/>
            <a:ext cx="5320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Личный кабинет Организатора закупки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244408" y="4856928"/>
            <a:ext cx="691142" cy="151216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166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251516" y="6741368"/>
            <a:ext cx="877051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9022029" y="476671"/>
            <a:ext cx="0" cy="6264698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5"/>
          <p:cNvGrpSpPr/>
          <p:nvPr/>
        </p:nvGrpSpPr>
        <p:grpSpPr>
          <a:xfrm rot="10800000">
            <a:off x="251517" y="476672"/>
            <a:ext cx="8770512" cy="6264702"/>
            <a:chOff x="485599" y="564212"/>
            <a:chExt cx="7182747" cy="344508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rot="10800000" flipV="1">
              <a:off x="485599" y="908720"/>
              <a:ext cx="7182746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10800000" flipH="1">
              <a:off x="7668344" y="564212"/>
              <a:ext cx="2" cy="344508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72453226"/>
              </p:ext>
            </p:extLst>
          </p:nvPr>
        </p:nvGraphicFramePr>
        <p:xfrm>
          <a:off x="251516" y="1455409"/>
          <a:ext cx="8784980" cy="4925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9370"/>
                <a:gridCol w="1098123"/>
                <a:gridCol w="941247"/>
                <a:gridCol w="1019685"/>
                <a:gridCol w="1254997"/>
                <a:gridCol w="1411871"/>
                <a:gridCol w="1019687"/>
              </a:tblGrid>
              <a:tr h="65044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Наименование органа по ведению реестра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Количество проведенных ПО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Количество повторных ПО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Количество поданных заявок на ПО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Количество организаций, включенных в реестр КПО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Количество организаций, не включенных в реестр КПО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Процент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включенных в реестр КПО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ahoma"/>
                      </a:endParaRPr>
                    </a:p>
                  </a:txBody>
                  <a:tcPr marL="9525" marR="9525" marT="9525" marB="0"/>
                </a:tc>
              </a:tr>
              <a:tr h="43436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Министерство ЖКХ Ростовской области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latin typeface="Tahoma"/>
                        </a:rPr>
                        <a:t>35,2</a:t>
                      </a:r>
                    </a:p>
                  </a:txBody>
                  <a:tcPr marL="9525" marR="9525" marT="9525" marB="0" anchor="ctr"/>
                </a:tc>
              </a:tr>
              <a:tr h="51781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Министерство экономики и конкурентной политики Нижегородской области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5 (прием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ahoma"/>
                        </a:rPr>
                        <a:t>заявок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latin typeface="Tahoma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latin typeface="Tahoma"/>
                        </a:rPr>
                        <a:t>50,0</a:t>
                      </a:r>
                    </a:p>
                  </a:txBody>
                  <a:tcPr marL="9525" marR="9525" marT="9525" marB="0" anchor="ctr"/>
                </a:tc>
              </a:tr>
              <a:tr h="69461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Министерство строительства и жилищно-коммунального хозяйства Красноярского края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14 (7 ПО на приеме заявок)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195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latin typeface="Tahoma"/>
                        </a:rPr>
                        <a:t>23,1</a:t>
                      </a:r>
                    </a:p>
                  </a:txBody>
                  <a:tcPr marL="9525" marR="9525" marT="9525" marB="0" anchor="ctr"/>
                </a:tc>
              </a:tr>
              <a:tr h="89979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Министерство энергетики, жилищно-коммунального хозяйства и государственного регулирования тарифов Удмуртской Республики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ahoma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ahoma"/>
                        </a:rPr>
                        <a:t>21,9</a:t>
                      </a:r>
                    </a:p>
                  </a:txBody>
                  <a:tcPr marL="9525" marR="9525" marT="9525" marB="0" anchor="ctr"/>
                </a:tc>
              </a:tr>
              <a:tr h="644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Комитет по регулированию контрактной системы в сфере закупок Волгоградской области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latin typeface="Tahoma"/>
                        </a:rPr>
                        <a:t>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latin typeface="Tahoma"/>
                        </a:rPr>
                        <a:t>57,4</a:t>
                      </a:r>
                    </a:p>
                  </a:txBody>
                  <a:tcPr marL="9525" marR="9525" marT="9525" marB="0" anchor="ctr"/>
                </a:tc>
              </a:tr>
              <a:tr h="64421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Министерство строительства и жилищно-коммунального хозяйства Чеченской Республики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ahoma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ahoma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latin typeface="Tahoma"/>
                        </a:rPr>
                        <a:t>66,7</a:t>
                      </a:r>
                    </a:p>
                  </a:txBody>
                  <a:tcPr marL="9525" marR="9525" marT="9525" marB="0" anchor="ctr"/>
                </a:tc>
              </a:tr>
              <a:tr h="33907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latin typeface="Arial"/>
                        </a:rPr>
                        <a:t>ИТОГО: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latin typeface="Arial"/>
                        </a:rPr>
                        <a:t>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latin typeface="Arial"/>
                        </a:rPr>
                        <a:t>480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latin typeface="Arial"/>
                        </a:rPr>
                        <a:t>179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latin typeface="Arial"/>
                        </a:rPr>
                        <a:t>301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latin typeface="Arial"/>
                        </a:rPr>
                        <a:t>37,3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51516" y="692696"/>
            <a:ext cx="8784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Результаты предварительных отборов, проведенных на площадке ЭТП ММВБ,</a:t>
            </a:r>
          </a:p>
          <a:p>
            <a:pPr algn="ctr"/>
            <a:r>
              <a:rPr lang="ru-RU" dirty="0"/>
              <a:t>п</a:t>
            </a:r>
            <a:r>
              <a:rPr lang="ru-RU" dirty="0" smtClean="0"/>
              <a:t>о некоторым субъектам Российской Федерации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5475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52928" cy="6036444"/>
          </a:xfrm>
          <a:noFill/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>Часто встречающиеся основания для отказа по </a:t>
            </a:r>
            <a:r>
              <a:rPr lang="ru-RU" sz="2000" dirty="0" smtClean="0">
                <a:solidFill>
                  <a:srgbClr val="FF0000"/>
                </a:solidFill>
              </a:rPr>
              <a:t>пункту 23 </a:t>
            </a:r>
            <a:r>
              <a:rPr lang="ru-RU" sz="2000" dirty="0" smtClean="0"/>
              <a:t>Порядка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в </a:t>
            </a:r>
            <a:r>
              <a:rPr lang="ru-RU" sz="2000" dirty="0"/>
              <a:t>свидетельстве саморегулируемой организации отсутствует стоимость работ по заключаемому договору об оказании услуг по предметам электронного аукциона;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приложены </a:t>
            </a:r>
            <a:r>
              <a:rPr lang="ru-RU" sz="2000" dirty="0"/>
              <a:t>копии менее 3 контрактов на выполнение работ (оказание услуг), аналогичных предмету предварительного отбора, в которых указан установленный срок выполнения работ и их первоначальная стоимость;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приложенные копии контрактов на выполнение работ не соответствуют предмету предварительного отбора;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в </a:t>
            </a:r>
            <a:r>
              <a:rPr lang="ru-RU" sz="2000" dirty="0"/>
              <a:t>справке налогового </a:t>
            </a:r>
            <a:r>
              <a:rPr lang="ru-RU" sz="2000" dirty="0" smtClean="0"/>
              <a:t>органа имеется задолженность;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не подтверждён (не соответствует) стаж сотрудников, не приложены трудовые книжки сотрудников, отсутствуют аттестаты и сертификаты сотрудников.</a:t>
            </a:r>
            <a:endParaRPr lang="ru-RU" sz="2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107505" y="6741368"/>
            <a:ext cx="8914524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9022029" y="116633"/>
            <a:ext cx="0" cy="66247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 rot="10800000">
            <a:off x="251520" y="332656"/>
            <a:ext cx="8352928" cy="5892429"/>
            <a:chOff x="827584" y="584684"/>
            <a:chExt cx="6840760" cy="324036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827584" y="908720"/>
              <a:ext cx="684076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7668344" y="584684"/>
              <a:ext cx="0" cy="324036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00335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332656"/>
            <a:ext cx="8352928" cy="6036444"/>
          </a:xfrm>
          <a:noFill/>
        </p:spPr>
        <p:txBody>
          <a:bodyPr>
            <a:normAutofit/>
          </a:bodyPr>
          <a:lstStyle/>
          <a:p>
            <a:pPr algn="l"/>
            <a:r>
              <a:rPr lang="ru-RU" sz="2000" dirty="0" smtClean="0"/>
              <a:t>Часто встречающиеся основания для отказа по </a:t>
            </a:r>
            <a:r>
              <a:rPr lang="ru-RU" sz="2000" dirty="0" smtClean="0">
                <a:solidFill>
                  <a:srgbClr val="FF0000"/>
                </a:solidFill>
              </a:rPr>
              <a:t>пункту 38 </a:t>
            </a:r>
            <a:r>
              <a:rPr lang="ru-RU" sz="2000" dirty="0" smtClean="0"/>
              <a:t>Порядка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- копии </a:t>
            </a:r>
            <a:r>
              <a:rPr lang="ru-RU" sz="2000" dirty="0"/>
              <a:t>учредительных документов приложены не в полном </a:t>
            </a:r>
            <a:r>
              <a:rPr lang="ru-RU" sz="2000" dirty="0" smtClean="0"/>
              <a:t>объеме;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отсутствует штатное </a:t>
            </a:r>
            <a:r>
              <a:rPr lang="ru-RU" sz="2000" dirty="0"/>
              <a:t>расписание;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отсутствуют копии </a:t>
            </a:r>
            <a:r>
              <a:rPr lang="ru-RU" sz="2000" dirty="0"/>
              <a:t>трудовых книжек, дипломов, сертификатов и аттестатов, подтверждающих наличие у участника предварительного отбора в штате минимального количества квалифицированного персонала</a:t>
            </a:r>
            <a:r>
              <a:rPr lang="ru-RU" sz="2000" dirty="0" smtClean="0"/>
              <a:t>;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отсутствует копия </a:t>
            </a:r>
            <a:r>
              <a:rPr lang="ru-RU" sz="2000" dirty="0"/>
              <a:t>свидетельства саморегулируемой организации в зависимости от предмета предварительного отбора;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 не приложена справка </a:t>
            </a:r>
            <a:r>
              <a:rPr lang="ru-RU" sz="2000" dirty="0"/>
              <a:t>налогового органа об отсутствии задолженности по уплате </a:t>
            </a:r>
            <a:r>
              <a:rPr lang="ru-RU" sz="2000" dirty="0" smtClean="0"/>
              <a:t>налогов;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- не приложена копия </a:t>
            </a:r>
            <a:r>
              <a:rPr lang="ru-RU" sz="2000" dirty="0"/>
              <a:t>лицензии на осуществление деятельности по сохранению объектов культурного </a:t>
            </a:r>
            <a:r>
              <a:rPr lang="ru-RU" sz="2000" dirty="0" smtClean="0"/>
              <a:t>наследия;</a:t>
            </a:r>
            <a:endParaRPr lang="ru-RU" sz="2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107505" y="6741368"/>
            <a:ext cx="8914524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9022029" y="116633"/>
            <a:ext cx="0" cy="662473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 rot="10800000">
            <a:off x="251520" y="332656"/>
            <a:ext cx="8352928" cy="5892429"/>
            <a:chOff x="827584" y="584684"/>
            <a:chExt cx="6840760" cy="324036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827584" y="908720"/>
              <a:ext cx="684076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7668344" y="584684"/>
              <a:ext cx="0" cy="324036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43378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296" y="6369101"/>
            <a:ext cx="1585733" cy="372267"/>
          </a:xfrm>
          <a:prstGeom prst="rect">
            <a:avLst/>
          </a:prstGeom>
          <a:solidFill>
            <a:srgbClr val="00B0F0"/>
          </a:solidFill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251517" y="6741368"/>
            <a:ext cx="87849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9022029" y="476672"/>
            <a:ext cx="0" cy="626469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 rot="10800000">
            <a:off x="251517" y="476672"/>
            <a:ext cx="8770512" cy="6264702"/>
            <a:chOff x="485599" y="564212"/>
            <a:chExt cx="7182747" cy="344508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rot="10800000">
              <a:off x="485599" y="908720"/>
              <a:ext cx="7182746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rot="10800000" flipH="1">
              <a:off x="7668344" y="564212"/>
              <a:ext cx="2" cy="344508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1910280" y="2420888"/>
            <a:ext cx="5220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/>
              <a:t>СПАСИБО ЗА ВНИМАНИЕ!</a:t>
            </a:r>
            <a:endParaRPr lang="ru-RU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337557" y="3794264"/>
            <a:ext cx="6412653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Заместитель Генерального директора АО «ЭТС»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 smtClean="0"/>
              <a:t>Чижиков Пётр Анатольевич</a:t>
            </a:r>
          </a:p>
          <a:p>
            <a:pPr algn="ctr"/>
            <a:endParaRPr lang="ru-RU" sz="2400" dirty="0"/>
          </a:p>
          <a:p>
            <a:pPr algn="ctr"/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www1.etp-micex.ru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200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1825</TotalTime>
  <Words>278</Words>
  <Application>Microsoft Office PowerPoint</Application>
  <PresentationFormat>Экран (4:3)</PresentationFormat>
  <Paragraphs>104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Часто встречающиеся основания для отказа по пункту 23 Порядка  - в свидетельстве саморегулируемой организации отсутствует стоимость работ по заключаемому договору об оказании услуг по предметам электронного аукциона;   - приложены копии менее 3 контрактов на выполнение работ (оказание услуг), аналогичных предмету предварительного отбора, в которых указан установленный срок выполнения работ и их первоначальная стоимость;   - приложенные копии контрактов на выполнение работ не соответствуют предмету предварительного отбора;  - в справке налогового органа имеется задолженность;  - не подтверждён (не соответствует) стаж сотрудников, не приложены трудовые книжки сотрудников, отсутствуют аттестаты и сертификаты сотрудников.</vt:lpstr>
      <vt:lpstr>Часто встречающиеся основания для отказа по пункту 38 Порядка  - копии учредительных документов приложены не в полном объеме;  - отсутствует штатное расписание;   - отсутствуют копии трудовых книжек, дипломов, сертификатов и аттестатов, подтверждающих наличие у участника предварительного отбора в штате минимального количества квалифицированного персонала;  - отсутствует копия свидетельства саморегулируемой организации в зависимости от предмета предварительного отбора;   - не приложена справка налогового органа об отсутствии задолженности по уплате налогов;  - не приложена копия лицензии на осуществление деятельности по сохранению объектов культурного наследия;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Владислав Шарейко</dc:creator>
  <cp:lastModifiedBy>HachaturyanSS</cp:lastModifiedBy>
  <cp:revision>44</cp:revision>
  <dcterms:created xsi:type="dcterms:W3CDTF">2016-10-17T13:40:35Z</dcterms:created>
  <dcterms:modified xsi:type="dcterms:W3CDTF">2016-12-01T10:43:35Z</dcterms:modified>
</cp:coreProperties>
</file>